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handoutMasterIdLst>
    <p:handoutMasterId r:id="rId14"/>
  </p:handoutMasterIdLst>
  <p:sldIdLst>
    <p:sldId id="272" r:id="rId2"/>
    <p:sldId id="266" r:id="rId3"/>
    <p:sldId id="257" r:id="rId4"/>
    <p:sldId id="258" r:id="rId5"/>
    <p:sldId id="271" r:id="rId6"/>
    <p:sldId id="270" r:id="rId7"/>
    <p:sldId id="267" r:id="rId8"/>
    <p:sldId id="268" r:id="rId9"/>
    <p:sldId id="259" r:id="rId10"/>
    <p:sldId id="269" r:id="rId11"/>
    <p:sldId id="264" r:id="rId1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8" autoAdjust="0"/>
    <p:restoredTop sz="94701" autoAdjust="0"/>
  </p:normalViewPr>
  <p:slideViewPr>
    <p:cSldViewPr>
      <p:cViewPr varScale="1">
        <p:scale>
          <a:sx n="70" d="100"/>
          <a:sy n="70" d="100"/>
        </p:scale>
        <p:origin x="-138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1836"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2253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253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2253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755ED24-B20E-4EA9-908C-03D2435DF7F8}"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102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102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C5BDE05-A97D-4B85-8056-1B414BB18A1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26" descr="Canvas"/>
          <p:cNvSpPr>
            <a:spLocks noChangeArrowheads="1"/>
          </p:cNvSpPr>
          <p:nvPr/>
        </p:nvSpPr>
        <p:spPr bwMode="white">
          <a:xfrm>
            <a:off x="528638" y="201613"/>
            <a:ext cx="8397875" cy="6467475"/>
          </a:xfrm>
          <a:prstGeom prst="rect">
            <a:avLst/>
          </a:prstGeom>
          <a:blipFill dpi="0" rotWithShape="0">
            <a:blip r:embed="rId2"/>
            <a:srcRect/>
            <a:tile tx="0" ty="0" sx="100000" sy="100000" flip="none" algn="tl"/>
          </a:blipFill>
          <a:ln w="9525">
            <a:noFill/>
            <a:miter lim="800000"/>
            <a:headEnd/>
            <a:tailEnd/>
          </a:ln>
        </p:spPr>
        <p:txBody>
          <a:bodyPr wrap="none" anchor="ctr"/>
          <a:lstStyle/>
          <a:p>
            <a:pPr algn="ctr">
              <a:defRPr/>
            </a:pPr>
            <a:endParaRPr kumimoji="1" lang="en-US"/>
          </a:p>
        </p:txBody>
      </p:sp>
      <p:pic>
        <p:nvPicPr>
          <p:cNvPr id="5" name="Picture 1027" descr="minispir"/>
          <p:cNvPicPr>
            <a:picLocks noChangeAspect="1" noChangeArrowheads="1"/>
          </p:cNvPicPr>
          <p:nvPr/>
        </p:nvPicPr>
        <p:blipFill>
          <a:blip r:embed="rId3"/>
          <a:srcRect/>
          <a:stretch>
            <a:fillRect/>
          </a:stretch>
        </p:blipFill>
        <p:spPr bwMode="ltGray">
          <a:xfrm>
            <a:off x="0" y="50800"/>
            <a:ext cx="1181100" cy="4286250"/>
          </a:xfrm>
          <a:prstGeom prst="rect">
            <a:avLst/>
          </a:prstGeom>
          <a:noFill/>
          <a:ln w="9525">
            <a:noFill/>
            <a:miter lim="800000"/>
            <a:headEnd/>
            <a:tailEnd/>
          </a:ln>
        </p:spPr>
      </p:pic>
      <p:sp>
        <p:nvSpPr>
          <p:cNvPr id="6" name="Rectangle 1028" descr="Canvas"/>
          <p:cNvSpPr>
            <a:spLocks noChangeArrowheads="1"/>
          </p:cNvSpPr>
          <p:nvPr/>
        </p:nvSpPr>
        <p:spPr bwMode="white">
          <a:xfrm>
            <a:off x="596900" y="4130675"/>
            <a:ext cx="1041400" cy="457200"/>
          </a:xfrm>
          <a:prstGeom prst="rect">
            <a:avLst/>
          </a:prstGeom>
          <a:blipFill dpi="0" rotWithShape="0">
            <a:blip r:embed="rId2"/>
            <a:srcRect/>
            <a:tile tx="0" ty="0" sx="100000" sy="100000" flip="none" algn="tl"/>
          </a:blipFill>
          <a:ln w="9525">
            <a:noFill/>
            <a:miter lim="800000"/>
            <a:headEnd/>
            <a:tailEnd/>
          </a:ln>
          <a:effectLst/>
        </p:spPr>
        <p:txBody>
          <a:bodyPr wrap="none" anchor="ctr"/>
          <a:lstStyle/>
          <a:p>
            <a:pPr algn="ctr">
              <a:defRPr/>
            </a:pPr>
            <a:endParaRPr kumimoji="1" lang="en-US"/>
          </a:p>
        </p:txBody>
      </p:sp>
      <p:pic>
        <p:nvPicPr>
          <p:cNvPr id="7" name="Picture 1029" descr="minispir"/>
          <p:cNvPicPr>
            <a:picLocks noChangeAspect="1" noChangeArrowheads="1"/>
          </p:cNvPicPr>
          <p:nvPr/>
        </p:nvPicPr>
        <p:blipFill>
          <a:blip r:embed="rId3"/>
          <a:srcRect t="39999"/>
          <a:stretch>
            <a:fillRect/>
          </a:stretch>
        </p:blipFill>
        <p:spPr bwMode="ltGray">
          <a:xfrm>
            <a:off x="0" y="4222750"/>
            <a:ext cx="1181100" cy="2571750"/>
          </a:xfrm>
          <a:prstGeom prst="rect">
            <a:avLst/>
          </a:prstGeom>
          <a:noFill/>
          <a:ln w="9525">
            <a:noFill/>
            <a:miter lim="800000"/>
            <a:headEnd/>
            <a:tailEnd/>
          </a:ln>
        </p:spPr>
      </p:pic>
      <p:sp>
        <p:nvSpPr>
          <p:cNvPr id="6150" name="Rectangle 1030"/>
          <p:cNvSpPr>
            <a:spLocks noGrp="1" noChangeArrowheads="1"/>
          </p:cNvSpPr>
          <p:nvPr>
            <p:ph type="ctrTitle"/>
          </p:nvPr>
        </p:nvSpPr>
        <p:spPr>
          <a:xfrm>
            <a:off x="914400" y="2057400"/>
            <a:ext cx="7721600" cy="1143000"/>
          </a:xfrm>
        </p:spPr>
        <p:txBody>
          <a:bodyPr/>
          <a:lstStyle>
            <a:lvl1pPr>
              <a:defRPr/>
            </a:lvl1pPr>
          </a:lstStyle>
          <a:p>
            <a:r>
              <a:rPr lang="en-US"/>
              <a:t>Click to edit Master title style</a:t>
            </a:r>
          </a:p>
        </p:txBody>
      </p:sp>
      <p:sp>
        <p:nvSpPr>
          <p:cNvPr id="6151" name="Rectangle 1031"/>
          <p:cNvSpPr>
            <a:spLocks noGrp="1" noChangeArrowheads="1"/>
          </p:cNvSpPr>
          <p:nvPr>
            <p:ph type="subTitle" idx="1"/>
          </p:nvPr>
        </p:nvSpPr>
        <p:spPr>
          <a:xfrm>
            <a:off x="1625600" y="3886200"/>
            <a:ext cx="6400800" cy="1771650"/>
          </a:xfrm>
        </p:spPr>
        <p:txBody>
          <a:bodyPr/>
          <a:lstStyle>
            <a:lvl1pPr marL="0" indent="0" algn="ctr">
              <a:defRPr/>
            </a:lvl1pPr>
          </a:lstStyle>
          <a:p>
            <a:r>
              <a:rPr lang="en-US"/>
              <a:t>Click to edit Master subtitle style</a:t>
            </a:r>
          </a:p>
        </p:txBody>
      </p:sp>
      <p:sp>
        <p:nvSpPr>
          <p:cNvPr id="8" name="Rectangle 1032"/>
          <p:cNvSpPr>
            <a:spLocks noGrp="1" noChangeArrowheads="1"/>
          </p:cNvSpPr>
          <p:nvPr>
            <p:ph type="dt" sz="quarter" idx="10"/>
          </p:nvPr>
        </p:nvSpPr>
        <p:spPr>
          <a:xfrm>
            <a:off x="1084263" y="6096000"/>
            <a:ext cx="1905000" cy="457200"/>
          </a:xfrm>
        </p:spPr>
        <p:txBody>
          <a:bodyPr/>
          <a:lstStyle>
            <a:lvl1pPr>
              <a:defRPr smtClean="0"/>
            </a:lvl1pPr>
          </a:lstStyle>
          <a:p>
            <a:pPr>
              <a:defRPr/>
            </a:pPr>
            <a:endParaRPr lang="en-US"/>
          </a:p>
        </p:txBody>
      </p:sp>
      <p:sp>
        <p:nvSpPr>
          <p:cNvPr id="9" name="Rectangle 1033"/>
          <p:cNvSpPr>
            <a:spLocks noGrp="1" noChangeArrowheads="1"/>
          </p:cNvSpPr>
          <p:nvPr>
            <p:ph type="ftr" sz="quarter" idx="11"/>
          </p:nvPr>
        </p:nvSpPr>
        <p:spPr>
          <a:xfrm>
            <a:off x="3522663" y="6096000"/>
            <a:ext cx="2895600" cy="457200"/>
          </a:xfrm>
        </p:spPr>
        <p:txBody>
          <a:bodyPr/>
          <a:lstStyle>
            <a:lvl1pPr>
              <a:defRPr smtClean="0"/>
            </a:lvl1pPr>
          </a:lstStyle>
          <a:p>
            <a:pPr>
              <a:defRPr/>
            </a:pPr>
            <a:endParaRPr lang="en-US"/>
          </a:p>
        </p:txBody>
      </p:sp>
      <p:sp>
        <p:nvSpPr>
          <p:cNvPr id="10" name="Rectangle 1034"/>
          <p:cNvSpPr>
            <a:spLocks noGrp="1" noChangeArrowheads="1"/>
          </p:cNvSpPr>
          <p:nvPr>
            <p:ph type="sldNum" sz="quarter" idx="12"/>
          </p:nvPr>
        </p:nvSpPr>
        <p:spPr>
          <a:xfrm>
            <a:off x="6951663" y="6096000"/>
            <a:ext cx="1905000" cy="457200"/>
          </a:xfrm>
        </p:spPr>
        <p:txBody>
          <a:bodyPr/>
          <a:lstStyle>
            <a:lvl1pPr>
              <a:defRPr smtClean="0"/>
            </a:lvl1pPr>
          </a:lstStyle>
          <a:p>
            <a:pPr>
              <a:defRPr/>
            </a:pPr>
            <a:fld id="{688722D6-8AAD-4C5D-B92D-D01D727CA48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3B200916-8296-4F33-8F3D-F89E09DB240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81000"/>
            <a:ext cx="5562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07BDAD7B-8BC5-46EC-A0E2-3D5659DC7F3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17CD207F-0D49-4E38-B7F6-7F4314FD8AA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199279A6-F0CF-4DD0-A3E8-D71B4249966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30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F8737A49-547B-4CA8-8AE8-26A52AA5AA9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fld id="{3E74EAB0-C18F-44A5-9215-3CB4D941138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fld id="{989AE202-3CF6-4982-9BE8-774973E395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fld id="{99BD3B59-D8A0-40B5-A838-26CFA6E7838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57E42AE2-5DBB-4E2D-A0AF-76AEDBFD1EF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AFCE7C20-82A8-42CD-817D-912C707DC45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rgbClr val="906D58"/>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ltGray">
          <a:xfrm>
            <a:off x="609600" y="228600"/>
            <a:ext cx="8239125" cy="6391275"/>
          </a:xfrm>
          <a:prstGeom prst="rect">
            <a:avLst/>
          </a:prstGeom>
          <a:solidFill>
            <a:srgbClr val="EDE7E3"/>
          </a:solidFill>
          <a:ln w="9525">
            <a:noFill/>
            <a:miter lim="800000"/>
            <a:headEnd/>
            <a:tailEnd/>
          </a:ln>
        </p:spPr>
        <p:txBody>
          <a:bodyPr wrap="none" anchor="ctr"/>
          <a:lstStyle/>
          <a:p>
            <a:pPr algn="ctr">
              <a:defRPr/>
            </a:pPr>
            <a:endParaRPr kumimoji="1" lang="en-US"/>
          </a:p>
        </p:txBody>
      </p:sp>
      <p:sp>
        <p:nvSpPr>
          <p:cNvPr id="5123" name="Line 3"/>
          <p:cNvSpPr>
            <a:spLocks noChangeShapeType="1"/>
          </p:cNvSpPr>
          <p:nvPr/>
        </p:nvSpPr>
        <p:spPr bwMode="ltGray">
          <a:xfrm>
            <a:off x="1016000" y="1600200"/>
            <a:ext cx="7670800" cy="0"/>
          </a:xfrm>
          <a:prstGeom prst="line">
            <a:avLst/>
          </a:prstGeom>
          <a:noFill/>
          <a:ln w="3175">
            <a:solidFill>
              <a:schemeClr val="bg2"/>
            </a:solidFill>
            <a:round/>
            <a:headEnd/>
            <a:tailEnd/>
          </a:ln>
        </p:spPr>
        <p:txBody>
          <a:bodyPr wrap="none" anchor="ctr"/>
          <a:lstStyle/>
          <a:p>
            <a:pPr>
              <a:defRPr/>
            </a:pPr>
            <a:endParaRPr lang="en-US"/>
          </a:p>
        </p:txBody>
      </p:sp>
      <p:pic>
        <p:nvPicPr>
          <p:cNvPr id="2052" name="Picture 4" descr="minispir"/>
          <p:cNvPicPr>
            <a:picLocks noChangeAspect="1" noChangeArrowheads="1"/>
          </p:cNvPicPr>
          <p:nvPr userDrawn="1"/>
        </p:nvPicPr>
        <p:blipFill>
          <a:blip r:embed="rId13"/>
          <a:srcRect b="5333"/>
          <a:stretch>
            <a:fillRect/>
          </a:stretch>
        </p:blipFill>
        <p:spPr bwMode="ltGray">
          <a:xfrm>
            <a:off x="0" y="50800"/>
            <a:ext cx="1181100" cy="4057650"/>
          </a:xfrm>
          <a:prstGeom prst="rect">
            <a:avLst/>
          </a:prstGeom>
          <a:noFill/>
          <a:ln w="9525">
            <a:noFill/>
            <a:miter lim="800000"/>
            <a:headEnd/>
            <a:tailEnd/>
          </a:ln>
        </p:spPr>
      </p:pic>
      <p:pic>
        <p:nvPicPr>
          <p:cNvPr id="2053" name="Picture 5" descr="minispir"/>
          <p:cNvPicPr>
            <a:picLocks noChangeAspect="1" noChangeArrowheads="1"/>
          </p:cNvPicPr>
          <p:nvPr/>
        </p:nvPicPr>
        <p:blipFill>
          <a:blip r:embed="rId13"/>
          <a:srcRect t="39999"/>
          <a:stretch>
            <a:fillRect/>
          </a:stretch>
        </p:blipFill>
        <p:spPr bwMode="ltGray">
          <a:xfrm>
            <a:off x="0" y="4222750"/>
            <a:ext cx="1181100" cy="2571750"/>
          </a:xfrm>
          <a:prstGeom prst="rect">
            <a:avLst/>
          </a:prstGeom>
          <a:noFill/>
          <a:ln w="9525">
            <a:noFill/>
            <a:miter lim="800000"/>
            <a:headEnd/>
            <a:tailEnd/>
          </a:ln>
        </p:spPr>
      </p:pic>
      <p:sp>
        <p:nvSpPr>
          <p:cNvPr id="2054" name="Rectangle 6"/>
          <p:cNvSpPr>
            <a:spLocks noGrp="1" noChangeArrowheads="1"/>
          </p:cNvSpPr>
          <p:nvPr>
            <p:ph type="title"/>
          </p:nvPr>
        </p:nvSpPr>
        <p:spPr bwMode="auto">
          <a:xfrm>
            <a:off x="1066800" y="381000"/>
            <a:ext cx="7620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5" name="Rectangle 7"/>
          <p:cNvSpPr>
            <a:spLocks noGrp="1" noChangeArrowheads="1"/>
          </p:cNvSpPr>
          <p:nvPr>
            <p:ph type="body" idx="1"/>
          </p:nvPr>
        </p:nvSpPr>
        <p:spPr bwMode="auto">
          <a:xfrm>
            <a:off x="1066800" y="1752600"/>
            <a:ext cx="7620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8" name="Rectangle 8"/>
          <p:cNvSpPr>
            <a:spLocks noGrp="1" noChangeArrowheads="1"/>
          </p:cNvSpPr>
          <p:nvPr>
            <p:ph type="dt" sz="half" idx="2"/>
          </p:nvPr>
        </p:nvSpPr>
        <p:spPr bwMode="auto">
          <a:xfrm>
            <a:off x="10144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5129" name="Rectangle 9"/>
          <p:cNvSpPr>
            <a:spLocks noGrp="1" noChangeArrowheads="1"/>
          </p:cNvSpPr>
          <p:nvPr>
            <p:ph type="ftr" sz="quarter" idx="3"/>
          </p:nvPr>
        </p:nvSpPr>
        <p:spPr bwMode="auto">
          <a:xfrm>
            <a:off x="3452813" y="6107113"/>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5130" name="Rectangle 10"/>
          <p:cNvSpPr>
            <a:spLocks noGrp="1" noChangeArrowheads="1"/>
          </p:cNvSpPr>
          <p:nvPr>
            <p:ph type="sldNum" sz="quarter" idx="4"/>
          </p:nvPr>
        </p:nvSpPr>
        <p:spPr bwMode="auto">
          <a:xfrm>
            <a:off x="68818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3F6B0C6F-E3B3-4037-9E98-8D259A0D6D6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Verdana" pitchFamily="34" charset="0"/>
        </a:defRPr>
      </a:lvl2pPr>
      <a:lvl3pPr algn="ctr" rtl="0" eaLnBrk="0" fontAlgn="base" hangingPunct="0">
        <a:spcBef>
          <a:spcPct val="0"/>
        </a:spcBef>
        <a:spcAft>
          <a:spcPct val="0"/>
        </a:spcAft>
        <a:defRPr sz="4400">
          <a:solidFill>
            <a:schemeClr val="tx2"/>
          </a:solidFill>
          <a:latin typeface="Verdana" pitchFamily="34" charset="0"/>
        </a:defRPr>
      </a:lvl3pPr>
      <a:lvl4pPr algn="ctr" rtl="0" eaLnBrk="0" fontAlgn="base" hangingPunct="0">
        <a:spcBef>
          <a:spcPct val="0"/>
        </a:spcBef>
        <a:spcAft>
          <a:spcPct val="0"/>
        </a:spcAft>
        <a:defRPr sz="4400">
          <a:solidFill>
            <a:schemeClr val="tx2"/>
          </a:solidFill>
          <a:latin typeface="Verdana" pitchFamily="34" charset="0"/>
        </a:defRPr>
      </a:lvl4pPr>
      <a:lvl5pPr algn="ctr" rtl="0" eaLnBrk="0" fontAlgn="base" hangingPunct="0">
        <a:spcBef>
          <a:spcPct val="0"/>
        </a:spcBef>
        <a:spcAft>
          <a:spcPct val="0"/>
        </a:spcAft>
        <a:defRPr sz="4400">
          <a:solidFill>
            <a:schemeClr val="tx2"/>
          </a:solidFill>
          <a:latin typeface="Verdana" pitchFamily="34" charset="0"/>
        </a:defRPr>
      </a:lvl5pPr>
      <a:lvl6pPr marL="457200" algn="ctr" rtl="0" fontAlgn="base">
        <a:spcBef>
          <a:spcPct val="0"/>
        </a:spcBef>
        <a:spcAft>
          <a:spcPct val="0"/>
        </a:spcAft>
        <a:defRPr sz="4400">
          <a:solidFill>
            <a:schemeClr val="tx2"/>
          </a:solidFill>
          <a:latin typeface="Verdana" pitchFamily="34" charset="0"/>
        </a:defRPr>
      </a:lvl6pPr>
      <a:lvl7pPr marL="914400" algn="ctr" rtl="0" fontAlgn="base">
        <a:spcBef>
          <a:spcPct val="0"/>
        </a:spcBef>
        <a:spcAft>
          <a:spcPct val="0"/>
        </a:spcAft>
        <a:defRPr sz="4400">
          <a:solidFill>
            <a:schemeClr val="tx2"/>
          </a:solidFill>
          <a:latin typeface="Verdana" pitchFamily="34" charset="0"/>
        </a:defRPr>
      </a:lvl7pPr>
      <a:lvl8pPr marL="1371600" algn="ctr" rtl="0" fontAlgn="base">
        <a:spcBef>
          <a:spcPct val="0"/>
        </a:spcBef>
        <a:spcAft>
          <a:spcPct val="0"/>
        </a:spcAft>
        <a:defRPr sz="4400">
          <a:solidFill>
            <a:schemeClr val="tx2"/>
          </a:solidFill>
          <a:latin typeface="Verdana" pitchFamily="34" charset="0"/>
        </a:defRPr>
      </a:lvl8pPr>
      <a:lvl9pPr marL="1828800" algn="ctr" rtl="0" fontAlgn="base">
        <a:spcBef>
          <a:spcPct val="0"/>
        </a:spcBef>
        <a:spcAft>
          <a:spcPct val="0"/>
        </a:spcAft>
        <a:defRPr sz="4400">
          <a:solidFill>
            <a:schemeClr val="tx2"/>
          </a:solidFill>
          <a:latin typeface="Verdana"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mtClean="0"/>
              <a:t>Al Kennedy </a:t>
            </a:r>
            <a:br>
              <a:rPr lang="en-US" smtClean="0"/>
            </a:br>
            <a:r>
              <a:rPr lang="en-US" smtClean="0"/>
              <a:t>Alternative High School</a:t>
            </a:r>
          </a:p>
        </p:txBody>
      </p:sp>
      <p:pic>
        <p:nvPicPr>
          <p:cNvPr id="4099" name="Picture 2"/>
          <p:cNvPicPr>
            <a:picLocks noChangeAspect="1" noChangeArrowheads="1"/>
          </p:cNvPicPr>
          <p:nvPr/>
        </p:nvPicPr>
        <p:blipFill>
          <a:blip r:embed="rId2"/>
          <a:srcRect/>
          <a:stretch>
            <a:fillRect/>
          </a:stretch>
        </p:blipFill>
        <p:spPr bwMode="auto">
          <a:xfrm>
            <a:off x="1524000" y="1676400"/>
            <a:ext cx="6096000" cy="45720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600" b="1" smtClean="0"/>
              <a:t>My Goals</a:t>
            </a:r>
          </a:p>
        </p:txBody>
      </p:sp>
      <p:sp>
        <p:nvSpPr>
          <p:cNvPr id="12291" name="Rectangle 3"/>
          <p:cNvSpPr>
            <a:spLocks noGrp="1" noChangeArrowheads="1"/>
          </p:cNvSpPr>
          <p:nvPr>
            <p:ph type="body" idx="1"/>
          </p:nvPr>
        </p:nvSpPr>
        <p:spPr/>
        <p:txBody>
          <a:bodyPr/>
          <a:lstStyle/>
          <a:p>
            <a:pPr eaLnBrk="1" hangingPunct="1">
              <a:lnSpc>
                <a:spcPct val="90000"/>
              </a:lnSpc>
            </a:pPr>
            <a:r>
              <a:rPr lang="en-US" smtClean="0"/>
              <a:t>Create structure to assess and improve my water studies unit</a:t>
            </a:r>
          </a:p>
          <a:p>
            <a:pPr eaLnBrk="1" hangingPunct="1">
              <a:lnSpc>
                <a:spcPct val="90000"/>
              </a:lnSpc>
            </a:pPr>
            <a:r>
              <a:rPr lang="en-US" smtClean="0"/>
              <a:t>Find ways to get my students to do more higher-order thinking</a:t>
            </a:r>
          </a:p>
          <a:p>
            <a:pPr eaLnBrk="1" hangingPunct="1">
              <a:lnSpc>
                <a:spcPct val="90000"/>
              </a:lnSpc>
            </a:pPr>
            <a:r>
              <a:rPr lang="en-US" smtClean="0"/>
              <a:t>Add more math into my integrated curriculum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Let’s Have a Great Year!</a:t>
            </a:r>
          </a:p>
        </p:txBody>
      </p:sp>
      <p:pic>
        <p:nvPicPr>
          <p:cNvPr id="13315" name="Picture 361"/>
          <p:cNvPicPr>
            <a:picLocks noChangeAspect="1" noChangeArrowheads="1"/>
          </p:cNvPicPr>
          <p:nvPr/>
        </p:nvPicPr>
        <p:blipFill>
          <a:blip r:embed="rId2"/>
          <a:srcRect/>
          <a:stretch>
            <a:fillRect/>
          </a:stretch>
        </p:blipFill>
        <p:spPr bwMode="auto">
          <a:xfrm>
            <a:off x="1600200" y="1752600"/>
            <a:ext cx="6096000" cy="4572000"/>
          </a:xfrm>
          <a:prstGeom prst="rect">
            <a:avLst/>
          </a:prstGeom>
          <a:noFill/>
          <a:ln w="9525">
            <a:noFill/>
            <a:miter lim="800000"/>
            <a:headEnd/>
            <a:tailEnd/>
          </a:ln>
        </p:spPr>
      </p:pic>
    </p:spTree>
  </p:cSld>
  <p:clrMapOvr>
    <a:masterClrMapping/>
  </p:clrMapOvr>
  <p:transition spd="med">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43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90600" y="838200"/>
            <a:ext cx="7721600" cy="1143000"/>
          </a:xfrm>
        </p:spPr>
        <p:txBody>
          <a:bodyPr/>
          <a:lstStyle/>
          <a:p>
            <a:pPr eaLnBrk="1" hangingPunct="1"/>
            <a:r>
              <a:rPr lang="en-US" sz="3600" b="1" smtClean="0"/>
              <a:t>Unit Plan Summary:</a:t>
            </a:r>
          </a:p>
        </p:txBody>
      </p:sp>
      <p:sp>
        <p:nvSpPr>
          <p:cNvPr id="5123" name="Rectangle 3"/>
          <p:cNvSpPr>
            <a:spLocks noGrp="1" noChangeArrowheads="1"/>
          </p:cNvSpPr>
          <p:nvPr>
            <p:ph type="subTitle" idx="1"/>
          </p:nvPr>
        </p:nvSpPr>
        <p:spPr>
          <a:xfrm>
            <a:off x="1600200" y="1981200"/>
            <a:ext cx="6375400" cy="4038600"/>
          </a:xfrm>
        </p:spPr>
        <p:txBody>
          <a:bodyPr/>
          <a:lstStyle/>
          <a:p>
            <a:pPr eaLnBrk="1" hangingPunct="1">
              <a:lnSpc>
                <a:spcPct val="90000"/>
              </a:lnSpc>
              <a:buFontTx/>
              <a:buNone/>
            </a:pPr>
            <a:r>
              <a:rPr lang="en-US" sz="2400" smtClean="0"/>
              <a:t>Students will be investigating water to understand if we can sustain our local usage. Using technology in the field and real time data from the internet, they will be asked to present the state of water in our city.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838200" y="533400"/>
            <a:ext cx="7721600" cy="1143000"/>
          </a:xfrm>
        </p:spPr>
        <p:txBody>
          <a:bodyPr/>
          <a:lstStyle/>
          <a:p>
            <a:pPr eaLnBrk="1" hangingPunct="1"/>
            <a:r>
              <a:rPr lang="en-US" i="1" smtClean="0"/>
              <a:t/>
            </a:r>
            <a:br>
              <a:rPr lang="en-US" i="1" smtClean="0"/>
            </a:br>
            <a:r>
              <a:rPr lang="en-US" sz="3600" b="1" smtClean="0"/>
              <a:t>Essential Question</a:t>
            </a:r>
            <a:br>
              <a:rPr lang="en-US" sz="3600" b="1" smtClean="0"/>
            </a:br>
            <a:r>
              <a:rPr lang="en-US" sz="3600" b="1" smtClean="0"/>
              <a:t/>
            </a:r>
            <a:br>
              <a:rPr lang="en-US" sz="3600" b="1" smtClean="0"/>
            </a:br>
            <a:endParaRPr lang="en-US" sz="3600" b="1" smtClean="0"/>
          </a:p>
        </p:txBody>
      </p:sp>
      <p:sp>
        <p:nvSpPr>
          <p:cNvPr id="6147" name="Rectangle 3"/>
          <p:cNvSpPr>
            <a:spLocks noGrp="1" noChangeArrowheads="1"/>
          </p:cNvSpPr>
          <p:nvPr>
            <p:ph type="subTitle" idx="1"/>
          </p:nvPr>
        </p:nvSpPr>
        <p:spPr>
          <a:xfrm>
            <a:off x="5029200" y="2133600"/>
            <a:ext cx="3124200" cy="2743200"/>
          </a:xfrm>
        </p:spPr>
        <p:txBody>
          <a:bodyPr/>
          <a:lstStyle/>
          <a:p>
            <a:pPr eaLnBrk="1" hangingPunct="1">
              <a:buFontTx/>
              <a:buNone/>
            </a:pPr>
            <a:r>
              <a:rPr lang="en-US" smtClean="0">
                <a:cs typeface="Times New Roman" pitchFamily="18" charset="0"/>
              </a:rPr>
              <a:t>Can we sustain our use of water?</a:t>
            </a:r>
            <a:endParaRPr lang="en-US" smtClean="0"/>
          </a:p>
          <a:p>
            <a:pPr eaLnBrk="1" hangingPunct="1">
              <a:buFontTx/>
              <a:buNone/>
            </a:pPr>
            <a:endParaRPr lang="en-US" smtClean="0"/>
          </a:p>
          <a:p>
            <a:pPr eaLnBrk="1" hangingPunct="1">
              <a:buFontTx/>
              <a:buNone/>
            </a:pPr>
            <a:endParaRPr lang="en-US" smtClean="0"/>
          </a:p>
        </p:txBody>
      </p:sp>
      <p:pic>
        <p:nvPicPr>
          <p:cNvPr id="6148" name="Picture 2"/>
          <p:cNvPicPr>
            <a:picLocks noChangeAspect="1" noChangeArrowheads="1"/>
          </p:cNvPicPr>
          <p:nvPr/>
        </p:nvPicPr>
        <p:blipFill>
          <a:blip r:embed="rId2"/>
          <a:srcRect/>
          <a:stretch>
            <a:fillRect/>
          </a:stretch>
        </p:blipFill>
        <p:spPr bwMode="auto">
          <a:xfrm>
            <a:off x="1219200" y="1676400"/>
            <a:ext cx="3505200" cy="467201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990600" y="533400"/>
            <a:ext cx="7721600" cy="1143000"/>
          </a:xfrm>
        </p:spPr>
        <p:txBody>
          <a:bodyPr/>
          <a:lstStyle/>
          <a:p>
            <a:pPr eaLnBrk="1" hangingPunct="1"/>
            <a:r>
              <a:rPr lang="en-US" sz="3200" b="1" smtClean="0">
                <a:cs typeface="Times New Roman" pitchFamily="18" charset="0"/>
              </a:rPr>
              <a:t>Unit Questions</a:t>
            </a:r>
            <a:r>
              <a:rPr lang="en-US" smtClean="0">
                <a:cs typeface="Times New Roman" pitchFamily="18" charset="0"/>
              </a:rPr>
              <a:t/>
            </a:r>
            <a:br>
              <a:rPr lang="en-US" smtClean="0">
                <a:cs typeface="Times New Roman" pitchFamily="18" charset="0"/>
              </a:rPr>
            </a:br>
            <a:endParaRPr lang="en-US" sz="2000" smtClean="0">
              <a:cs typeface="Arial" charset="0"/>
            </a:endParaRPr>
          </a:p>
        </p:txBody>
      </p:sp>
      <p:sp>
        <p:nvSpPr>
          <p:cNvPr id="4100" name="Text Box 4"/>
          <p:cNvSpPr txBox="1">
            <a:spLocks noChangeArrowheads="1"/>
          </p:cNvSpPr>
          <p:nvPr/>
        </p:nvSpPr>
        <p:spPr bwMode="auto">
          <a:xfrm>
            <a:off x="1143000" y="1295400"/>
            <a:ext cx="7467600" cy="3600450"/>
          </a:xfrm>
          <a:prstGeom prst="rect">
            <a:avLst/>
          </a:prstGeom>
          <a:noFill/>
          <a:ln w="9525">
            <a:solidFill>
              <a:schemeClr val="accent1"/>
            </a:solidFill>
            <a:miter lim="800000"/>
            <a:headEnd/>
            <a:tailEnd/>
          </a:ln>
          <a:effectLst/>
        </p:spPr>
        <p:txBody>
          <a:bodyPr>
            <a:spAutoFit/>
          </a:bodyPr>
          <a:lstStyle/>
          <a:p>
            <a:pPr>
              <a:defRPr/>
            </a:pPr>
            <a:r>
              <a:rPr lang="en-US" dirty="0"/>
              <a:t>Where does our water come from?</a:t>
            </a:r>
          </a:p>
          <a:p>
            <a:pPr>
              <a:defRPr/>
            </a:pPr>
            <a:r>
              <a:rPr lang="en-US" dirty="0"/>
              <a:t>How does topography impact surface water?</a:t>
            </a:r>
          </a:p>
          <a:p>
            <a:pPr>
              <a:defRPr/>
            </a:pPr>
            <a:r>
              <a:rPr lang="en-US" dirty="0"/>
              <a:t>How do our dams impact Cottage Grove?</a:t>
            </a:r>
          </a:p>
          <a:p>
            <a:pPr>
              <a:defRPr/>
            </a:pPr>
            <a:r>
              <a:rPr lang="en-US" dirty="0"/>
              <a:t>Is our aquifer healthy?</a:t>
            </a:r>
          </a:p>
          <a:p>
            <a:pPr>
              <a:defRPr/>
            </a:pPr>
            <a:r>
              <a:rPr lang="en-US" dirty="0"/>
              <a:t>What is a riparian zone?</a:t>
            </a:r>
          </a:p>
          <a:p>
            <a:pPr>
              <a:defRPr/>
            </a:pPr>
            <a:r>
              <a:rPr lang="en-US" dirty="0"/>
              <a:t>How does water fit into the ecosystem?</a:t>
            </a:r>
          </a:p>
          <a:p>
            <a:pPr>
              <a:defRPr/>
            </a:pPr>
            <a:r>
              <a:rPr lang="en-US" dirty="0"/>
              <a:t>Is our water safe?</a:t>
            </a:r>
          </a:p>
          <a:p>
            <a:pPr>
              <a:defRPr/>
            </a:pPr>
            <a:r>
              <a:rPr lang="en-US" dirty="0"/>
              <a:t>What is water used for?</a:t>
            </a:r>
          </a:p>
          <a:p>
            <a:pPr marL="344488" indent="-344488">
              <a:spcBef>
                <a:spcPct val="50000"/>
              </a:spcBef>
              <a:defRPr/>
            </a:pPr>
            <a:endParaRPr lang="en-US" dirty="0">
              <a:solidFill>
                <a:schemeClr val="tx2"/>
              </a:solidFill>
              <a:latin typeface="Verdana"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5"/>
          <p:cNvSpPr txBox="1">
            <a:spLocks noChangeArrowheads="1"/>
          </p:cNvSpPr>
          <p:nvPr/>
        </p:nvSpPr>
        <p:spPr bwMode="auto">
          <a:xfrm>
            <a:off x="1143000" y="990600"/>
            <a:ext cx="7391400" cy="5570538"/>
          </a:xfrm>
          <a:prstGeom prst="rect">
            <a:avLst/>
          </a:prstGeom>
          <a:noFill/>
          <a:ln w="9525">
            <a:noFill/>
            <a:miter lim="800000"/>
            <a:headEnd/>
            <a:tailEnd/>
          </a:ln>
          <a:effectLst/>
        </p:spPr>
        <p:txBody>
          <a:bodyPr>
            <a:spAutoFit/>
          </a:bodyPr>
          <a:lstStyle/>
          <a:p>
            <a:pPr>
              <a:defRPr/>
            </a:pPr>
            <a:r>
              <a:rPr lang="en-US" sz="2000" dirty="0"/>
              <a:t>What is the water cycle?</a:t>
            </a:r>
          </a:p>
          <a:p>
            <a:pPr>
              <a:defRPr/>
            </a:pPr>
            <a:r>
              <a:rPr lang="en-US" sz="2000" dirty="0"/>
              <a:t>What is our watershed and what does it look like?</a:t>
            </a:r>
          </a:p>
          <a:p>
            <a:pPr>
              <a:defRPr/>
            </a:pPr>
            <a:r>
              <a:rPr lang="en-US" sz="2000" dirty="0"/>
              <a:t>What is happening with our glaciers locally and globally? Snowpack?</a:t>
            </a:r>
          </a:p>
          <a:p>
            <a:pPr>
              <a:defRPr/>
            </a:pPr>
            <a:r>
              <a:rPr lang="en-US" sz="2000" dirty="0"/>
              <a:t>Are there variations in our surface water?</a:t>
            </a:r>
          </a:p>
          <a:p>
            <a:pPr>
              <a:defRPr/>
            </a:pPr>
            <a:r>
              <a:rPr lang="en-US" sz="2000" dirty="0"/>
              <a:t>Where are the flood zones at East Regional Park?</a:t>
            </a:r>
          </a:p>
          <a:p>
            <a:pPr>
              <a:defRPr/>
            </a:pPr>
            <a:r>
              <a:rPr lang="en-US" sz="2000" dirty="0"/>
              <a:t>What is the impact of the volume of water on Cottage Grove urban growth boundary if the dams break?</a:t>
            </a:r>
          </a:p>
          <a:p>
            <a:pPr>
              <a:defRPr/>
            </a:pPr>
            <a:r>
              <a:rPr lang="en-US" sz="2000" dirty="0"/>
              <a:t>What percentage of landowners in CFW Watershed use wells?</a:t>
            </a:r>
          </a:p>
          <a:p>
            <a:pPr>
              <a:defRPr/>
            </a:pPr>
            <a:r>
              <a:rPr lang="en-US" sz="2000" dirty="0"/>
              <a:t>Are the CG public works ready for population growth (supplying water?) UNIT</a:t>
            </a:r>
          </a:p>
          <a:p>
            <a:pPr>
              <a:defRPr/>
            </a:pPr>
            <a:r>
              <a:rPr lang="en-US" sz="2000" dirty="0"/>
              <a:t>     Crops/</a:t>
            </a:r>
            <a:r>
              <a:rPr lang="en-US" sz="2000" dirty="0" err="1"/>
              <a:t>irragation</a:t>
            </a:r>
            <a:r>
              <a:rPr lang="en-US" sz="2000" dirty="0"/>
              <a:t>?  Water usage? Camping usage?</a:t>
            </a:r>
          </a:p>
          <a:p>
            <a:pPr>
              <a:defRPr/>
            </a:pPr>
            <a:r>
              <a:rPr lang="en-US" sz="2000" dirty="0"/>
              <a:t>Are our wetlands growing or diminishing?</a:t>
            </a:r>
          </a:p>
          <a:p>
            <a:pPr>
              <a:defRPr/>
            </a:pPr>
            <a:r>
              <a:rPr lang="en-US" sz="2000" dirty="0"/>
              <a:t>If needed, how can we repair or extend our wetlands/riparian areas?</a:t>
            </a:r>
          </a:p>
          <a:p>
            <a:pPr>
              <a:defRPr/>
            </a:pPr>
            <a:r>
              <a:rPr lang="en-US" sz="2000" dirty="0"/>
              <a:t>What </a:t>
            </a:r>
            <a:r>
              <a:rPr lang="en-US" sz="2000" dirty="0" err="1"/>
              <a:t>macroinvertebrates</a:t>
            </a:r>
            <a:r>
              <a:rPr lang="en-US" sz="2000" dirty="0"/>
              <a:t> do we have locally? </a:t>
            </a:r>
          </a:p>
          <a:p>
            <a:pPr>
              <a:defRPr/>
            </a:pPr>
            <a:r>
              <a:rPr lang="en-US" sz="2000" dirty="0"/>
              <a:t>What tests are done to measure water quality? How does our water rate?</a:t>
            </a:r>
          </a:p>
          <a:p>
            <a:pPr marL="225425" indent="-225425">
              <a:spcBef>
                <a:spcPct val="50000"/>
              </a:spcBef>
              <a:defRPr/>
            </a:pPr>
            <a:endParaRPr lang="en-US" dirty="0"/>
          </a:p>
        </p:txBody>
      </p:sp>
      <p:sp>
        <p:nvSpPr>
          <p:cNvPr id="8195" name="Text Box 6"/>
          <p:cNvSpPr txBox="1">
            <a:spLocks noChangeArrowheads="1"/>
          </p:cNvSpPr>
          <p:nvPr/>
        </p:nvSpPr>
        <p:spPr bwMode="auto">
          <a:xfrm>
            <a:off x="1143000" y="304800"/>
            <a:ext cx="7543800" cy="579438"/>
          </a:xfrm>
          <a:prstGeom prst="rect">
            <a:avLst/>
          </a:prstGeom>
          <a:noFill/>
          <a:ln w="9525">
            <a:noFill/>
            <a:miter lim="800000"/>
            <a:headEnd/>
            <a:tailEnd/>
          </a:ln>
        </p:spPr>
        <p:txBody>
          <a:bodyPr>
            <a:spAutoFit/>
          </a:bodyPr>
          <a:lstStyle/>
          <a:p>
            <a:pPr algn="ctr">
              <a:spcBef>
                <a:spcPct val="50000"/>
              </a:spcBef>
            </a:pPr>
            <a:r>
              <a:rPr lang="en-US" sz="3200" b="1">
                <a:solidFill>
                  <a:schemeClr val="tx2"/>
                </a:solidFill>
                <a:latin typeface="Verdana" pitchFamily="34" charset="0"/>
                <a:cs typeface="Times New Roman" pitchFamily="18" charset="0"/>
              </a:rPr>
              <a:t>Content Questions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2400" b="1" smtClean="0"/>
              <a:t>Benefits of Using Project Approaches, Ongoing Assessment, and CFQs in My Unit</a:t>
            </a:r>
          </a:p>
        </p:txBody>
      </p:sp>
      <p:sp>
        <p:nvSpPr>
          <p:cNvPr id="9219" name="Rectangle 3"/>
          <p:cNvSpPr>
            <a:spLocks noGrp="1" noChangeArrowheads="1"/>
          </p:cNvSpPr>
          <p:nvPr>
            <p:ph type="body" idx="1"/>
          </p:nvPr>
        </p:nvSpPr>
        <p:spPr>
          <a:xfrm>
            <a:off x="1066800" y="1752600"/>
            <a:ext cx="7620000" cy="4724400"/>
          </a:xfrm>
        </p:spPr>
        <p:txBody>
          <a:bodyPr/>
          <a:lstStyle/>
          <a:p>
            <a:pPr eaLnBrk="1" hangingPunct="1"/>
            <a:r>
              <a:rPr lang="en-US" sz="2400" smtClean="0"/>
              <a:t>Students collaborate with peers to collect data (using technology) to understand the health of their watershed.</a:t>
            </a:r>
          </a:p>
          <a:p>
            <a:pPr eaLnBrk="1" hangingPunct="1"/>
            <a:r>
              <a:rPr lang="en-US" sz="2400" smtClean="0"/>
              <a:t>Students look at real time data to gain a historical perspective of local water volumes.</a:t>
            </a:r>
          </a:p>
          <a:p>
            <a:pPr eaLnBrk="1" hangingPunct="1"/>
            <a:r>
              <a:rPr lang="en-US" sz="2400" smtClean="0"/>
              <a:t>They learn writing and thinking skills while they are working on the project.</a:t>
            </a:r>
          </a:p>
          <a:p>
            <a:pPr eaLnBrk="1" hangingPunct="1"/>
            <a:r>
              <a:rPr lang="en-US" sz="2400" smtClean="0"/>
              <a:t>Throughout the project they give and receive feedback on their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2800" b="1" smtClean="0"/>
              <a:t>By Using Project Approaches,  Ongoing Assessment, and CFQs</a:t>
            </a:r>
          </a:p>
        </p:txBody>
      </p:sp>
      <p:sp>
        <p:nvSpPr>
          <p:cNvPr id="10243" name="Rectangle 4"/>
          <p:cNvSpPr>
            <a:spLocks noGrp="1" noChangeArrowheads="1"/>
          </p:cNvSpPr>
          <p:nvPr>
            <p:ph type="body" idx="1"/>
          </p:nvPr>
        </p:nvSpPr>
        <p:spPr>
          <a:xfrm>
            <a:off x="1066800" y="1447800"/>
            <a:ext cx="7620000" cy="4343400"/>
          </a:xfrm>
        </p:spPr>
        <p:txBody>
          <a:bodyPr/>
          <a:lstStyle/>
          <a:p>
            <a:pPr lvl="1" eaLnBrk="1" hangingPunct="1">
              <a:buFont typeface="Wingdings" pitchFamily="2" charset="2"/>
              <a:buNone/>
            </a:pPr>
            <a:endParaRPr lang="en-US" smtClean="0"/>
          </a:p>
          <a:p>
            <a:pPr lvl="1" eaLnBrk="1" hangingPunct="1">
              <a:buFont typeface="Wingdings" pitchFamily="2" charset="2"/>
              <a:buNone/>
            </a:pPr>
            <a:r>
              <a:rPr lang="en-US" sz="2400" b="1" smtClean="0"/>
              <a:t>My Students Will:</a:t>
            </a:r>
          </a:p>
          <a:p>
            <a:pPr lvl="1" eaLnBrk="1" hangingPunct="1"/>
            <a:r>
              <a:rPr lang="en-US" sz="2400" smtClean="0"/>
              <a:t>Experience gathering data from professional resources  technology to enhance their learning</a:t>
            </a:r>
          </a:p>
          <a:p>
            <a:pPr lvl="1" eaLnBrk="1" hangingPunct="1"/>
            <a:r>
              <a:rPr lang="en-US" sz="2400" smtClean="0"/>
              <a:t>Gain self-assessment and self-direction skills that they will use and build on all year long</a:t>
            </a:r>
          </a:p>
          <a:p>
            <a:pPr lvl="1" eaLnBrk="1" hangingPunct="1"/>
            <a:endParaRPr lang="en-US" sz="200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1066800" y="457200"/>
            <a:ext cx="7620000" cy="1143000"/>
          </a:xfrm>
        </p:spPr>
        <p:txBody>
          <a:bodyPr/>
          <a:lstStyle/>
          <a:p>
            <a:pPr eaLnBrk="1" hangingPunct="1"/>
            <a:r>
              <a:rPr lang="en-US" sz="3200" b="1" smtClean="0"/>
              <a:t>Gauging Student Needs Assessment</a:t>
            </a:r>
            <a:br>
              <a:rPr lang="en-US" sz="3200" b="1" smtClean="0"/>
            </a:br>
            <a:endParaRPr lang="en-US" sz="3200" b="1" smtClean="0"/>
          </a:p>
        </p:txBody>
      </p:sp>
      <p:graphicFrame>
        <p:nvGraphicFramePr>
          <p:cNvPr id="1026" name="Object 4"/>
          <p:cNvGraphicFramePr>
            <a:graphicFrameLocks noChangeAspect="1"/>
          </p:cNvGraphicFramePr>
          <p:nvPr/>
        </p:nvGraphicFramePr>
        <p:xfrm>
          <a:off x="7162800" y="990600"/>
          <a:ext cx="1295400" cy="1133475"/>
        </p:xfrm>
        <a:graphic>
          <a:graphicData uri="http://schemas.openxmlformats.org/presentationml/2006/ole">
            <p:oleObj spid="_x0000_s1026" name="Document" showAsIcon="1" r:id="rId3" imgW="914400" imgH="800280" progId="Word.Document.8">
              <p:embed/>
            </p:oleObj>
          </a:graphicData>
        </a:graphic>
      </p:graphicFrame>
      <p:sp>
        <p:nvSpPr>
          <p:cNvPr id="1028" name="Text Box 5"/>
          <p:cNvSpPr txBox="1">
            <a:spLocks noChangeArrowheads="1"/>
          </p:cNvSpPr>
          <p:nvPr/>
        </p:nvSpPr>
        <p:spPr bwMode="auto">
          <a:xfrm>
            <a:off x="1295400" y="1981200"/>
            <a:ext cx="7315200" cy="457200"/>
          </a:xfrm>
          <a:prstGeom prst="rect">
            <a:avLst/>
          </a:prstGeom>
          <a:noFill/>
          <a:ln w="9525">
            <a:noFill/>
            <a:miter lim="800000"/>
            <a:headEnd/>
            <a:tailEnd/>
          </a:ln>
        </p:spPr>
        <p:txBody>
          <a:bodyPr>
            <a:spAutoFit/>
          </a:bodyPr>
          <a:lstStyle/>
          <a:p>
            <a:pPr>
              <a:spcBef>
                <a:spcPct val="50000"/>
              </a:spcBef>
            </a:pPr>
            <a:endParaRPr lang="en-US"/>
          </a:p>
        </p:txBody>
      </p:sp>
      <p:sp>
        <p:nvSpPr>
          <p:cNvPr id="1029" name="Text Box 7"/>
          <p:cNvSpPr txBox="1">
            <a:spLocks noChangeArrowheads="1"/>
          </p:cNvSpPr>
          <p:nvPr/>
        </p:nvSpPr>
        <p:spPr bwMode="auto">
          <a:xfrm>
            <a:off x="1828800" y="5410200"/>
            <a:ext cx="6858000" cy="1127125"/>
          </a:xfrm>
          <a:prstGeom prst="rect">
            <a:avLst/>
          </a:prstGeom>
          <a:noFill/>
          <a:ln w="9525">
            <a:noFill/>
            <a:miter lim="800000"/>
            <a:headEnd/>
            <a:tailEnd/>
          </a:ln>
        </p:spPr>
        <p:txBody>
          <a:bodyPr>
            <a:spAutoFit/>
          </a:bodyPr>
          <a:lstStyle/>
          <a:p>
            <a:pPr marL="793750" lvl="1" indent="-336550">
              <a:buFontTx/>
              <a:buChar char="•"/>
            </a:pPr>
            <a:endParaRPr lang="en-US">
              <a:latin typeface="Verdana" pitchFamily="34" charset="0"/>
            </a:endParaRPr>
          </a:p>
          <a:p>
            <a:pPr marL="793750" lvl="1" indent="-336550">
              <a:buFontTx/>
              <a:buChar char="•"/>
            </a:pPr>
            <a:endParaRPr lang="en-US">
              <a:latin typeface="Verdana" pitchFamily="34" charset="0"/>
            </a:endParaRPr>
          </a:p>
          <a:p>
            <a:pPr lvl="2">
              <a:buFontTx/>
              <a:buChar char="•"/>
            </a:pPr>
            <a:endParaRPr lang="en-US" sz="2000">
              <a:latin typeface="Verdana" pitchFamily="34" charset="0"/>
            </a:endParaRPr>
          </a:p>
        </p:txBody>
      </p:sp>
      <p:sp>
        <p:nvSpPr>
          <p:cNvPr id="1030" name="Text Box 8"/>
          <p:cNvSpPr txBox="1">
            <a:spLocks noChangeArrowheads="1"/>
          </p:cNvSpPr>
          <p:nvPr/>
        </p:nvSpPr>
        <p:spPr bwMode="auto">
          <a:xfrm>
            <a:off x="1219200" y="1981200"/>
            <a:ext cx="7467600" cy="3386138"/>
          </a:xfrm>
          <a:prstGeom prst="rect">
            <a:avLst/>
          </a:prstGeom>
          <a:noFill/>
          <a:ln w="9525">
            <a:noFill/>
            <a:miter lim="800000"/>
            <a:headEnd/>
            <a:tailEnd/>
          </a:ln>
        </p:spPr>
        <p:txBody>
          <a:bodyPr>
            <a:spAutoFit/>
          </a:bodyPr>
          <a:lstStyle/>
          <a:p>
            <a:pPr marL="344488" indent="-344488">
              <a:spcBef>
                <a:spcPct val="50000"/>
              </a:spcBef>
            </a:pPr>
            <a:r>
              <a:rPr lang="en-US">
                <a:latin typeface="Verdana" pitchFamily="34" charset="0"/>
              </a:rPr>
              <a:t>I will use my Essential and Unit Questions to: </a:t>
            </a:r>
          </a:p>
          <a:p>
            <a:pPr marL="344488" indent="-344488">
              <a:spcBef>
                <a:spcPct val="50000"/>
              </a:spcBef>
              <a:buFontTx/>
              <a:buChar char="•"/>
            </a:pPr>
            <a:r>
              <a:rPr lang="en-US" sz="2200">
                <a:latin typeface="Verdana" pitchFamily="34" charset="0"/>
              </a:rPr>
              <a:t>Find out what students understand about water as a vital resource</a:t>
            </a:r>
          </a:p>
          <a:p>
            <a:pPr marL="344488" indent="-344488">
              <a:spcBef>
                <a:spcPct val="50000"/>
              </a:spcBef>
              <a:buFontTx/>
              <a:buChar char="•"/>
            </a:pPr>
            <a:r>
              <a:rPr lang="en-US" sz="2200">
                <a:latin typeface="Verdana" pitchFamily="34" charset="0"/>
              </a:rPr>
              <a:t>Gather information on higher-order thinking and 21</a:t>
            </a:r>
            <a:r>
              <a:rPr lang="en-US" sz="2200" baseline="30000">
                <a:latin typeface="Verdana" pitchFamily="34" charset="0"/>
              </a:rPr>
              <a:t>st</a:t>
            </a:r>
            <a:r>
              <a:rPr lang="en-US" sz="2200">
                <a:latin typeface="Verdana" pitchFamily="34" charset="0"/>
              </a:rPr>
              <a:t> century skills:</a:t>
            </a:r>
          </a:p>
          <a:p>
            <a:pPr marL="458788" lvl="1">
              <a:spcBef>
                <a:spcPct val="50000"/>
              </a:spcBef>
              <a:buFontTx/>
              <a:buChar char="•"/>
            </a:pPr>
            <a:r>
              <a:rPr lang="en-US" sz="2000">
                <a:latin typeface="Verdana" pitchFamily="34" charset="0"/>
              </a:rPr>
              <a:t> By assessing and evaluating information</a:t>
            </a:r>
          </a:p>
          <a:p>
            <a:pPr marL="458788" lvl="1">
              <a:spcBef>
                <a:spcPct val="50000"/>
              </a:spcBef>
              <a:buFontTx/>
              <a:buChar char="•"/>
            </a:pPr>
            <a:r>
              <a:rPr lang="en-US" sz="2000">
                <a:latin typeface="Verdana" pitchFamily="34" charset="0"/>
              </a:rPr>
              <a:t> By understanding the interconnectedness between systems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3200" b="1" smtClean="0"/>
              <a:t>Gauging Student Needs Assessment</a:t>
            </a:r>
          </a:p>
        </p:txBody>
      </p:sp>
      <p:sp>
        <p:nvSpPr>
          <p:cNvPr id="11267" name="Rectangle 3"/>
          <p:cNvSpPr>
            <a:spLocks noGrp="1" noChangeArrowheads="1"/>
          </p:cNvSpPr>
          <p:nvPr>
            <p:ph type="body" idx="1"/>
          </p:nvPr>
        </p:nvSpPr>
        <p:spPr/>
        <p:txBody>
          <a:bodyPr/>
          <a:lstStyle/>
          <a:p>
            <a:pPr eaLnBrk="1" hangingPunct="1"/>
            <a:endParaRPr lang="en-US" sz="2800" smtClean="0">
              <a:cs typeface="Arial" charset="0"/>
            </a:endParaRPr>
          </a:p>
          <a:p>
            <a:pPr eaLnBrk="1" hangingPunct="1">
              <a:buFontTx/>
              <a:buNone/>
            </a:pPr>
            <a:endParaRPr lang="en-US" sz="2800" smtClean="0">
              <a:cs typeface="Arial" charset="0"/>
            </a:endParaRPr>
          </a:p>
          <a:p>
            <a:pPr eaLnBrk="1" hangingPunct="1">
              <a:buFontTx/>
              <a:buNone/>
            </a:pPr>
            <a:endParaRPr lang="en-US" sz="2800" smtClean="0"/>
          </a:p>
          <a:p>
            <a:pPr eaLnBrk="1" hangingPunct="1">
              <a:buFontTx/>
              <a:buNone/>
            </a:pPr>
            <a:endParaRPr lang="en-US" sz="2800" smtClean="0"/>
          </a:p>
          <a:p>
            <a:pPr eaLnBrk="1" hangingPunct="1">
              <a:buFontTx/>
              <a:buNone/>
            </a:pPr>
            <a:endParaRPr lang="en-US" sz="2800" smtClean="0">
              <a:cs typeface="Times New Roman" pitchFamily="18" charset="0"/>
            </a:endParaRPr>
          </a:p>
          <a:p>
            <a:pPr eaLnBrk="1" hangingPunct="1">
              <a:buFontTx/>
              <a:buNone/>
            </a:pPr>
            <a:endParaRPr lang="en-US" sz="2800" smtClean="0">
              <a:cs typeface="Times New Roman" pitchFamily="18" charset="0"/>
            </a:endParaRPr>
          </a:p>
          <a:p>
            <a:pPr eaLnBrk="1" hangingPunct="1">
              <a:buFontTx/>
              <a:buNone/>
            </a:pPr>
            <a:endParaRPr lang="en-US" sz="2800" smtClean="0">
              <a:cs typeface="Times New Roman" pitchFamily="18" charset="0"/>
            </a:endParaRPr>
          </a:p>
          <a:p>
            <a:pPr eaLnBrk="1" hangingPunct="1">
              <a:buFontTx/>
              <a:buNone/>
            </a:pPr>
            <a:endParaRPr lang="en-US" sz="2800" smtClean="0">
              <a:cs typeface="Times New Roman" pitchFamily="18" charset="0"/>
            </a:endParaRPr>
          </a:p>
        </p:txBody>
      </p:sp>
      <p:sp>
        <p:nvSpPr>
          <p:cNvPr id="11268" name="Text Box 4"/>
          <p:cNvSpPr txBox="1">
            <a:spLocks noChangeArrowheads="1"/>
          </p:cNvSpPr>
          <p:nvPr/>
        </p:nvSpPr>
        <p:spPr bwMode="auto">
          <a:xfrm>
            <a:off x="1371600" y="1981200"/>
            <a:ext cx="7010400" cy="457200"/>
          </a:xfrm>
          <a:prstGeom prst="rect">
            <a:avLst/>
          </a:prstGeom>
          <a:noFill/>
          <a:ln w="9525">
            <a:noFill/>
            <a:miter lim="800000"/>
            <a:headEnd/>
            <a:tailEnd/>
          </a:ln>
        </p:spPr>
        <p:txBody>
          <a:bodyPr>
            <a:spAutoFit/>
          </a:bodyPr>
          <a:lstStyle/>
          <a:p>
            <a:pPr marL="344488" indent="-344488">
              <a:spcBef>
                <a:spcPct val="50000"/>
              </a:spcBef>
              <a:buFontTx/>
              <a:buChar char="•"/>
            </a:pPr>
            <a:endParaRPr lang="en-US">
              <a:solidFill>
                <a:schemeClr val="tx2"/>
              </a:solidFill>
              <a:latin typeface="Verdana" pitchFamily="34" charset="0"/>
            </a:endParaRPr>
          </a:p>
        </p:txBody>
      </p:sp>
      <p:sp>
        <p:nvSpPr>
          <p:cNvPr id="11269" name="Text Box 5"/>
          <p:cNvSpPr txBox="1">
            <a:spLocks noChangeArrowheads="1"/>
          </p:cNvSpPr>
          <p:nvPr/>
        </p:nvSpPr>
        <p:spPr bwMode="auto">
          <a:xfrm>
            <a:off x="1447800" y="1676400"/>
            <a:ext cx="7010400" cy="1917700"/>
          </a:xfrm>
          <a:prstGeom prst="rect">
            <a:avLst/>
          </a:prstGeom>
          <a:noFill/>
          <a:ln w="9525">
            <a:noFill/>
            <a:miter lim="800000"/>
            <a:headEnd/>
            <a:tailEnd/>
          </a:ln>
        </p:spPr>
        <p:txBody>
          <a:bodyPr>
            <a:spAutoFit/>
          </a:bodyPr>
          <a:lstStyle/>
          <a:p>
            <a:pPr marL="344488" indent="-344488">
              <a:spcBef>
                <a:spcPct val="50000"/>
              </a:spcBef>
            </a:pPr>
            <a:r>
              <a:rPr lang="en-US">
                <a:latin typeface="Verdana" pitchFamily="34" charset="0"/>
              </a:rPr>
              <a:t>What I will learn from the assessment</a:t>
            </a:r>
          </a:p>
          <a:p>
            <a:pPr marL="793750" lvl="1" indent="-334963">
              <a:spcBef>
                <a:spcPct val="50000"/>
              </a:spcBef>
              <a:buFontTx/>
              <a:buChar char="•"/>
            </a:pPr>
            <a:r>
              <a:rPr lang="en-US">
                <a:latin typeface="Verdana" pitchFamily="34" charset="0"/>
              </a:rPr>
              <a:t>What my students think good writing is so I know what to teach them</a:t>
            </a:r>
          </a:p>
          <a:p>
            <a:pPr marL="793750" lvl="1" indent="-334963">
              <a:spcBef>
                <a:spcPct val="50000"/>
              </a:spcBef>
              <a:buFontTx/>
              <a:buChar char="•"/>
            </a:pPr>
            <a:r>
              <a:rPr lang="en-US">
                <a:latin typeface="Verdana" pitchFamily="34" charset="0"/>
              </a:rPr>
              <a:t>What writing process my students use</a:t>
            </a:r>
          </a:p>
        </p:txBody>
      </p:sp>
      <p:sp>
        <p:nvSpPr>
          <p:cNvPr id="11270" name="Text Box 6"/>
          <p:cNvSpPr txBox="1">
            <a:spLocks noChangeArrowheads="1"/>
          </p:cNvSpPr>
          <p:nvPr/>
        </p:nvSpPr>
        <p:spPr bwMode="auto">
          <a:xfrm>
            <a:off x="1447800" y="3676650"/>
            <a:ext cx="6629400" cy="2647950"/>
          </a:xfrm>
          <a:prstGeom prst="rect">
            <a:avLst/>
          </a:prstGeom>
          <a:noFill/>
          <a:ln w="9525">
            <a:noFill/>
            <a:miter lim="800000"/>
            <a:headEnd/>
            <a:tailEnd/>
          </a:ln>
        </p:spPr>
        <p:txBody>
          <a:bodyPr>
            <a:spAutoFit/>
          </a:bodyPr>
          <a:lstStyle/>
          <a:p>
            <a:pPr>
              <a:spcBef>
                <a:spcPct val="50000"/>
              </a:spcBef>
            </a:pPr>
            <a:r>
              <a:rPr lang="en-US">
                <a:latin typeface="Verdana" pitchFamily="34" charset="0"/>
              </a:rPr>
              <a:t>What my students will gain from the assessment</a:t>
            </a:r>
          </a:p>
          <a:p>
            <a:pPr marL="793750" lvl="1" indent="-336550">
              <a:spcBef>
                <a:spcPct val="50000"/>
              </a:spcBef>
              <a:buFontTx/>
              <a:buChar char="•"/>
            </a:pPr>
            <a:r>
              <a:rPr lang="en-US">
                <a:latin typeface="Verdana" pitchFamily="34" charset="0"/>
              </a:rPr>
              <a:t>An articulation of their thoughts about good writing</a:t>
            </a:r>
          </a:p>
          <a:p>
            <a:pPr marL="793750" lvl="1" indent="-336550">
              <a:spcBef>
                <a:spcPct val="50000"/>
              </a:spcBef>
              <a:buFontTx/>
              <a:buChar char="•"/>
            </a:pPr>
            <a:r>
              <a:rPr lang="en-US">
                <a:latin typeface="Verdana" pitchFamily="34" charset="0"/>
              </a:rPr>
              <a:t>A chance to set writing goals for the unit</a:t>
            </a:r>
          </a:p>
        </p:txBody>
      </p:sp>
    </p:spTree>
  </p:cSld>
  <p:clrMapOvr>
    <a:masterClrMapping/>
  </p:clrMapOvr>
</p:sld>
</file>

<file path=ppt/theme/theme1.xml><?xml version="1.0" encoding="utf-8"?>
<a:theme xmlns:a="http://schemas.openxmlformats.org/drawingml/2006/main" name="Notebook">
  <a:themeElements>
    <a:clrScheme name="Notebo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fontScheme name="Notebook">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otebo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Notebook 2">
        <a:dk1>
          <a:srgbClr val="000000"/>
        </a:dk1>
        <a:lt1>
          <a:srgbClr val="FFFFFF"/>
        </a:lt1>
        <a:dk2>
          <a:srgbClr val="221304"/>
        </a:dk2>
        <a:lt2>
          <a:srgbClr val="CBBD83"/>
        </a:lt2>
        <a:accent1>
          <a:srgbClr val="A1BD69"/>
        </a:accent1>
        <a:accent2>
          <a:srgbClr val="3694B6"/>
        </a:accent2>
        <a:accent3>
          <a:srgbClr val="FFFFF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Notebook 3">
        <a:dk1>
          <a:srgbClr val="000000"/>
        </a:dk1>
        <a:lt1>
          <a:srgbClr val="FFFFFF"/>
        </a:lt1>
        <a:dk2>
          <a:srgbClr val="000000"/>
        </a:dk2>
        <a:lt2>
          <a:srgbClr val="DDDDDD"/>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77777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Designs\Notebook.pot</Template>
  <TotalTime>665</TotalTime>
  <Words>509</Words>
  <Application>Microsoft PowerPoint</Application>
  <PresentationFormat>On-screen Show (4:3)</PresentationFormat>
  <Paragraphs>63</Paragraphs>
  <Slides>11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Notebook</vt:lpstr>
      <vt:lpstr>Document</vt:lpstr>
      <vt:lpstr>Al Kennedy  Alternative High School</vt:lpstr>
      <vt:lpstr>Unit Plan Summary:</vt:lpstr>
      <vt:lpstr> Essential Question  </vt:lpstr>
      <vt:lpstr>Unit Questions </vt:lpstr>
      <vt:lpstr>Slide 5</vt:lpstr>
      <vt:lpstr>Benefits of Using Project Approaches, Ongoing Assessment, and CFQs in My Unit</vt:lpstr>
      <vt:lpstr>By Using Project Approaches,  Ongoing Assessment, and CFQs</vt:lpstr>
      <vt:lpstr>Gauging Student Needs Assessment </vt:lpstr>
      <vt:lpstr>Gauging Student Needs Assessment</vt:lpstr>
      <vt:lpstr>My Goals</vt:lpstr>
      <vt:lpstr>Let’s Have a Great Year!</vt:lpstr>
    </vt:vector>
  </TitlesOfParts>
  <Company>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Harrisville</dc:creator>
  <cp:lastModifiedBy>vcostello</cp:lastModifiedBy>
  <cp:revision>37</cp:revision>
  <dcterms:created xsi:type="dcterms:W3CDTF">2007-06-25T20:00:55Z</dcterms:created>
  <dcterms:modified xsi:type="dcterms:W3CDTF">2010-08-03T20:26:38Z</dcterms:modified>
</cp:coreProperties>
</file>